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716" r:id="rId3"/>
    <p:sldId id="681" r:id="rId4"/>
    <p:sldId id="680" r:id="rId5"/>
    <p:sldId id="715" r:id="rId6"/>
    <p:sldId id="700" r:id="rId7"/>
    <p:sldId id="632" r:id="rId8"/>
    <p:sldId id="678" r:id="rId9"/>
    <p:sldId id="709" r:id="rId10"/>
    <p:sldId id="710" r:id="rId11"/>
    <p:sldId id="682" r:id="rId12"/>
    <p:sldId id="694" r:id="rId13"/>
    <p:sldId id="685" r:id="rId14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V" initials="J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254061"/>
    <a:srgbClr val="336699"/>
    <a:srgbClr val="578AB7"/>
    <a:srgbClr val="DCEF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56" autoAdjust="0"/>
    <p:restoredTop sz="81832" autoAdjust="0"/>
  </p:normalViewPr>
  <p:slideViewPr>
    <p:cSldViewPr>
      <p:cViewPr varScale="1">
        <p:scale>
          <a:sx n="90" d="100"/>
          <a:sy n="90" d="100"/>
        </p:scale>
        <p:origin x="18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hart%202%20in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pmp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 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268</c:v>
                </c:pt>
                <c:pt idx="1">
                  <c:v>136</c:v>
                </c:pt>
                <c:pt idx="2">
                  <c:v>64</c:v>
                </c:pt>
                <c:pt idx="3">
                  <c:v>48</c:v>
                </c:pt>
                <c:pt idx="4">
                  <c:v>61</c:v>
                </c:pt>
                <c:pt idx="5">
                  <c:v>146</c:v>
                </c:pt>
                <c:pt idx="6">
                  <c:v>159</c:v>
                </c:pt>
                <c:pt idx="7">
                  <c:v>209</c:v>
                </c:pt>
                <c:pt idx="8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1-44AD-AF31-09E8EB609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478032"/>
        <c:axId val="245476464"/>
      </c:barChart>
      <c:catAx>
        <c:axId val="2454780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45476464"/>
        <c:crosses val="autoZero"/>
        <c:auto val="1"/>
        <c:lblAlgn val="ctr"/>
        <c:lblOffset val="100"/>
        <c:noMultiLvlLbl val="0"/>
      </c:catAx>
      <c:valAx>
        <c:axId val="245476464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245478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90028268464"/>
          <c:y val="3.0210056121072044E-2"/>
          <c:w val="0.72260840265784165"/>
          <c:h val="0.873937133673335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solidFill>
                <a:schemeClr val="bg1"/>
              </a:solidFill>
            </c:spPr>
            <c:txPr>
              <a:bodyPr anchor="b" anchorCtr="1"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741</c:v>
                </c:pt>
                <c:pt idx="1">
                  <c:v>590</c:v>
                </c:pt>
                <c:pt idx="2">
                  <c:v>463</c:v>
                </c:pt>
                <c:pt idx="3">
                  <c:v>373</c:v>
                </c:pt>
                <c:pt idx="4">
                  <c:v>610</c:v>
                </c:pt>
                <c:pt idx="5">
                  <c:v>1121</c:v>
                </c:pt>
                <c:pt idx="6">
                  <c:v>618</c:v>
                </c:pt>
                <c:pt idx="7">
                  <c:v>790</c:v>
                </c:pt>
                <c:pt idx="8">
                  <c:v>1037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38-453D-89BE-C82FA25447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Public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815080030389441E-3"/>
                  <c:y val="-8.2391062148378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38-453D-89BE-C82FA2544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Sheet1!$C$2:$C$10</c:f>
              <c:numCache>
                <c:formatCode>0</c:formatCode>
                <c:ptCount val="9"/>
                <c:pt idx="0">
                  <c:v>155</c:v>
                </c:pt>
                <c:pt idx="1">
                  <c:v>17</c:v>
                </c:pt>
                <c:pt idx="2">
                  <c:v>47</c:v>
                </c:pt>
                <c:pt idx="3">
                  <c:v>3</c:v>
                </c:pt>
                <c:pt idx="4">
                  <c:v>11</c:v>
                </c:pt>
                <c:pt idx="5">
                  <c:v>22</c:v>
                </c:pt>
                <c:pt idx="6">
                  <c:v>33</c:v>
                </c:pt>
                <c:pt idx="7">
                  <c:v>114</c:v>
                </c:pt>
                <c:pt idx="8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38-453D-89BE-C82FA2544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472152"/>
        <c:axId val="245470976"/>
      </c:barChart>
      <c:catAx>
        <c:axId val="2454721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45470976"/>
        <c:crosses val="autoZero"/>
        <c:auto val="1"/>
        <c:lblAlgn val="ctr"/>
        <c:lblOffset val="100"/>
        <c:noMultiLvlLbl val="0"/>
      </c:catAx>
      <c:valAx>
        <c:axId val="245470976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245472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542804447092875"/>
          <c:y val="0.54461421952957945"/>
          <c:w val="0.1375636994318252"/>
          <c:h val="0.15245200990941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2023</a:t>
            </a:r>
          </a:p>
        </c:rich>
      </c:tx>
      <c:layout>
        <c:manualLayout>
          <c:xMode val="edge"/>
          <c:yMode val="edge"/>
          <c:x val="0.52604013943805883"/>
          <c:y val="0.14504475640831521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Sheet1!$D$1</c:f>
              <c:strCache>
                <c:ptCount val="1"/>
              </c:strCache>
            </c:strRef>
          </c:tx>
          <c:explosion val="9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8EF1-4088-A675-E6AFF6B0C43B}"/>
              </c:ext>
            </c:extLst>
          </c:dPt>
          <c:dPt>
            <c:idx val="2"/>
            <c:bubble3D val="0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8EF1-4088-A675-E6AFF6B0C43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70.5%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EF1-4088-A675-E6AFF6B0C4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4DF-44E7-8589-A3BB9D47AED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20.3%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EF1-4088-A675-E6AFF6B0C4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HD </c:v>
                </c:pt>
                <c:pt idx="1">
                  <c:v>PD</c:v>
                </c:pt>
                <c:pt idx="2">
                  <c:v>TX </c:v>
                </c:pt>
              </c:strCache>
            </c:strRef>
          </c:cat>
          <c:val>
            <c:numRef>
              <c:f>Sheet1!$D$2:$D$4</c:f>
              <c:numCache>
                <c:formatCode>0.0</c:formatCode>
                <c:ptCount val="3"/>
                <c:pt idx="0">
                  <c:v>70.510077693953392</c:v>
                </c:pt>
                <c:pt idx="1">
                  <c:v>9.1994144803513116</c:v>
                </c:pt>
                <c:pt idx="2">
                  <c:v>20.290507825695308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F1-4088-A675-E6AFF6B0C4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227658675447716"/>
          <c:y val="0.40763832541422507"/>
          <c:w val="0.15074531791549572"/>
          <c:h val="0.35036231535931528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65-D343-940A-CD765921FF3E}"/>
              </c:ext>
            </c:extLst>
          </c:dPt>
          <c:dPt>
            <c:idx val="1"/>
            <c:bubble3D val="0"/>
            <c:explosion val="14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65-D343-940A-CD765921FF3E}"/>
              </c:ext>
            </c:extLst>
          </c:dPt>
          <c:dPt>
            <c:idx val="2"/>
            <c:bubble3D val="0"/>
            <c:explosion val="1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65-D343-940A-CD765921FF3E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965-D343-940A-CD765921F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'[Chart in Microsoft PowerPoint]Sheet1'!$B$12,'[Chart in Microsoft PowerPoint]Sheet1'!$B$13,'[Chart in Microsoft PowerPoint]Sheet1'!$B$14</c:f>
              <c:strCache>
                <c:ptCount val="3"/>
                <c:pt idx="0">
                  <c:v>HD</c:v>
                </c:pt>
                <c:pt idx="1">
                  <c:v>PD</c:v>
                </c:pt>
                <c:pt idx="2">
                  <c:v>TX</c:v>
                </c:pt>
              </c:strCache>
            </c:strRef>
          </c:cat>
          <c:val>
            <c:numRef>
              <c:f>'[Chart in Microsoft PowerPoint]Sheet1'!$D$12,'[Chart in Microsoft PowerPoint]Sheet1'!$D$13,'[Chart in Microsoft PowerPoint]Sheet1'!$D$14</c:f>
              <c:numCache>
                <c:formatCode>0.0%</c:formatCode>
                <c:ptCount val="3"/>
                <c:pt idx="0">
                  <c:v>0.84573254221816518</c:v>
                </c:pt>
                <c:pt idx="1">
                  <c:v>4.5336984634109234E-2</c:v>
                </c:pt>
                <c:pt idx="2">
                  <c:v>0.10893047314772554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65-D343-940A-CD765921FF3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1B4-5D44-9B4E-523CB43755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1B4-5D44-9B4E-523CB43755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1B4-5D44-9B4E-523CB437554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1B4-5D44-9B4E-523CB437554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1B4-5D44-9B4E-523CB437554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1B4-5D44-9B4E-523CB43755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'[Chart 2 in Microsoft PowerPoint]Sheet1'!$D$18,'[Chart 2 in Microsoft PowerPoint]Sheet1'!$D$19,'[Chart 2 in Microsoft PowerPoint]Sheet1'!$D$20</c:f>
              <c:strCache>
                <c:ptCount val="3"/>
                <c:pt idx="0">
                  <c:v>HD</c:v>
                </c:pt>
                <c:pt idx="1">
                  <c:v>PD</c:v>
                </c:pt>
                <c:pt idx="2">
                  <c:v>TX</c:v>
                </c:pt>
              </c:strCache>
            </c:strRef>
          </c:cat>
          <c:val>
            <c:numRef>
              <c:f>'[Chart 2 in Microsoft PowerPoint]Sheet1'!$F$18,'[Chart 2 in Microsoft PowerPoint]Sheet1'!$F$19,'[Chart 2 in Microsoft PowerPoint]Sheet1'!$F$20</c:f>
              <c:numCache>
                <c:formatCode>0.0%</c:formatCode>
                <c:ptCount val="3"/>
                <c:pt idx="0">
                  <c:v>0.36091854419410746</c:v>
                </c:pt>
                <c:pt idx="1">
                  <c:v>0.23223570190641249</c:v>
                </c:pt>
                <c:pt idx="2">
                  <c:v>0.40684575389948008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B4-5D44-9B4E-523CB4375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536789151356076"/>
          <c:y val="0.30725539515893846"/>
          <c:w val="0.13352099737532808"/>
          <c:h val="0.38548884514435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28480863237416"/>
          <c:y val="0"/>
          <c:w val="0.67278742532880964"/>
          <c:h val="0.823970811522031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pmp</c:v>
                </c:pt>
              </c:strCache>
            </c:strRef>
          </c:tx>
          <c:spPr>
            <a:solidFill>
              <a:srgbClr val="578AB7"/>
            </a:solidFill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Indian/Asian</c:v>
                </c:pt>
                <c:pt idx="2">
                  <c:v>Mixed ancestry</c:v>
                </c:pt>
                <c:pt idx="3">
                  <c:v>Black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326</c:v>
                </c:pt>
                <c:pt idx="1">
                  <c:v>664</c:v>
                </c:pt>
                <c:pt idx="2">
                  <c:v>284</c:v>
                </c:pt>
                <c:pt idx="3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20-4E8C-956D-00968D17D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761024"/>
        <c:axId val="369755536"/>
      </c:barChart>
      <c:catAx>
        <c:axId val="3697610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69755536"/>
        <c:crosses val="autoZero"/>
        <c:auto val="1"/>
        <c:lblAlgn val="ctr"/>
        <c:lblOffset val="100"/>
        <c:noMultiLvlLbl val="0"/>
      </c:catAx>
      <c:valAx>
        <c:axId val="369755536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369761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8E9E-F74F-BD16-EB77872B678D}"/>
              </c:ext>
            </c:extLst>
          </c:dPt>
          <c:dPt>
            <c:idx val="2"/>
            <c:bubble3D val="0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8E9E-F74F-BD16-EB77872B678D}"/>
              </c:ext>
            </c:extLst>
          </c:dPt>
          <c:dLbls>
            <c:dLbl>
              <c:idx val="0"/>
              <c:layout>
                <c:manualLayout>
                  <c:x val="-0.16737641895998492"/>
                  <c:y val="1.347072547494722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dirty="0"/>
                      <a:t>54.0</a:t>
                    </a:r>
                  </a:p>
                </c:rich>
              </c:tx>
              <c:numFmt formatCode="##,#0\.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1-8E9E-F74F-BD16-EB77872B678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17.2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4-8E9E-F74F-BD16-EB77872B678D}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en-US" sz="1800" b="0" i="0" u="none" strike="noStrike" kern="1200" baseline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11.8</a:t>
                    </a:r>
                    <a:endParaRPr lang="en-US" dirty="0"/>
                  </a:p>
                </c:rich>
              </c:tx>
              <c:numFmt formatCode="##,#0\.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3-8E9E-F74F-BD16-EB77872B678D}"/>
                </c:ext>
              </c:extLst>
            </c:dLbl>
            <c:dLbl>
              <c:idx val="3"/>
              <c:layout>
                <c:manualLayout>
                  <c:x val="0.10250331662495017"/>
                  <c:y val="0.126438786894048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5-8E9E-F74F-BD16-EB77872B678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1.8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E9E-F74F-BD16-EB77872B678D}"/>
                </c:ext>
              </c:extLst>
            </c:dLbl>
            <c:numFmt formatCode="##,#0\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Mixed ancestry</c:v>
                </c:pt>
                <c:pt idx="2">
                  <c:v>Indian/Asian</c:v>
                </c:pt>
                <c:pt idx="3">
                  <c:v>White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54</c:v>
                </c:pt>
                <c:pt idx="1">
                  <c:v>17.2</c:v>
                </c:pt>
                <c:pt idx="2">
                  <c:v>11.8</c:v>
                </c:pt>
                <c:pt idx="3">
                  <c:v>17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Sheet1!$B$2:$B$5</c15:f>
                <c15:dlblRangeCache>
                  <c:ptCount val="4"/>
                  <c:pt idx="0">
                    <c:v>54.0</c:v>
                  </c:pt>
                  <c:pt idx="1">
                    <c:v>17.2</c:v>
                  </c:pt>
                  <c:pt idx="2">
                    <c:v>11.8</c:v>
                  </c:pt>
                  <c:pt idx="3">
                    <c:v>17.0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8E9E-F74F-BD16-EB77872B6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8491560578236401"/>
          <c:y val="0.1306886040439951"/>
          <c:w val="0.39692873177490084"/>
          <c:h val="0.7055535496055993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5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5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33C95-B157-46F3-B856-4B24458B1053}" type="datetimeFigureOut">
              <a:rPr lang="en-US" smtClean="0"/>
              <a:pPr/>
              <a:t>10/29/2025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838"/>
            <a:ext cx="2944283" cy="4955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838"/>
            <a:ext cx="2944283" cy="4955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3A32D-1AAA-4F63-8F5A-97D967687767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06909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66511-81A3-47B2-83F0-C2E7321B870B}" type="datetimeFigureOut">
              <a:rPr lang="en-US" smtClean="0"/>
              <a:pPr/>
              <a:t>10/29/2025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2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2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37CA5-3062-4D59-8102-6EF4ED1D701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49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Based on Stats SA’s mid-year population estimates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2607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Tx patients – no adjustments</a:t>
            </a:r>
          </a:p>
          <a:p>
            <a:endParaRPr lang="en-ZA" dirty="0"/>
          </a:p>
          <a:p>
            <a:r>
              <a:rPr lang="en-ZA" dirty="0"/>
              <a:t>Adjusted no of HD patients= (0.9X HD patients)</a:t>
            </a:r>
          </a:p>
          <a:p>
            <a:r>
              <a:rPr lang="en-ZA" dirty="0"/>
              <a:t>Public HD patients = (% of HD patients in public prior to attrition assumption) X (adjusted no of HD patients)</a:t>
            </a:r>
          </a:p>
          <a:p>
            <a:r>
              <a:rPr lang="en-ZA" dirty="0"/>
              <a:t>Private HD patients = (adjusted no of HD patients) - (public HD patients)</a:t>
            </a:r>
          </a:p>
          <a:p>
            <a:endParaRPr lang="en-ZA" dirty="0"/>
          </a:p>
          <a:p>
            <a:r>
              <a:rPr lang="en-ZA" dirty="0"/>
              <a:t>Same logic applied for PD patients</a:t>
            </a:r>
          </a:p>
          <a:p>
            <a:endParaRPr lang="en-ZA" dirty="0"/>
          </a:p>
          <a:p>
            <a:r>
              <a:rPr lang="en-ZA" dirty="0"/>
              <a:t>Proportions of patients in each sector by modality</a:t>
            </a:r>
          </a:p>
          <a:p>
            <a:r>
              <a:rPr lang="en-ZA" dirty="0"/>
              <a:t>Denominators</a:t>
            </a:r>
          </a:p>
          <a:p>
            <a:r>
              <a:rPr lang="en-ZA" dirty="0"/>
              <a:t>Public = 2309</a:t>
            </a:r>
          </a:p>
          <a:p>
            <a:r>
              <a:rPr lang="en-ZA" dirty="0"/>
              <a:t>Private = 6572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693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70795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766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ZA" dirty="0"/>
              <a:t>Stats SA’s 2023 mid-year estimates:</a:t>
            </a:r>
          </a:p>
          <a:p>
            <a:pPr rtl="0" eaLnBrk="1" fontAlgn="ctr" latinLnBrk="0" hangingPunct="1"/>
            <a:r>
              <a:rPr lang="en-ZA" dirty="0"/>
              <a:t>https://</a:t>
            </a:r>
            <a:r>
              <a:rPr lang="en-ZA" dirty="0" err="1"/>
              <a:t>www.statssa.gov.za</a:t>
            </a:r>
            <a:r>
              <a:rPr lang="en-ZA" dirty="0"/>
              <a:t>/publications/</a:t>
            </a:r>
            <a:r>
              <a:rPr lang="en-ZA" dirty="0" err="1"/>
              <a:t>StatsInBrief</a:t>
            </a:r>
            <a:r>
              <a:rPr lang="en-ZA" dirty="0"/>
              <a:t>/StatsInBrief2023.pdf</a:t>
            </a:r>
          </a:p>
          <a:p>
            <a:pPr rtl="0" eaLnBrk="1" fontAlgn="ctr" latinLnBrk="0" hangingPunct="1"/>
            <a:endParaRPr lang="en-ZA" dirty="0"/>
          </a:p>
          <a:p>
            <a:pPr rtl="0" eaLnBrk="1" fontAlgn="ctr" latinLnBrk="0" hangingPunct="1"/>
            <a:r>
              <a:rPr lang="en-ZA" dirty="0"/>
              <a:t>*Note exclusion of “Other” category</a:t>
            </a:r>
          </a:p>
          <a:p>
            <a:pPr rtl="0" eaLnBrk="1" fontAlgn="ctr" latinLnBrk="0" hangingPunct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316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See scaling factor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044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Identical to last years report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8982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2461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742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7607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US" b="1" dirty="0"/>
              <a:t>Adjusted for unclassified medical aid beneficiaries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37CA5-3062-4D59-8102-6EF4ED1D701C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450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Assumption of 10% attrition (for PD and HD patients only)</a:t>
            </a:r>
          </a:p>
          <a:p>
            <a:r>
              <a:rPr lang="en-US" dirty="0"/>
              <a:t>Transplant numbers left unchanged</a:t>
            </a:r>
          </a:p>
          <a:p>
            <a:r>
              <a:rPr lang="en-US" dirty="0"/>
              <a:t>0.9 X PD patients</a:t>
            </a:r>
          </a:p>
          <a:p>
            <a:r>
              <a:rPr lang="en-US" dirty="0"/>
              <a:t>0.9 X HD patients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211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0E51-6C93-42A9-A68A-72133551B7D2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D715-D8FA-4FE1-A734-C24416896D33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5E16-50CE-4DB4-B8F6-3A9161D381C2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0E51-6C93-42A9-A68A-72133551B7D2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7053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1F1B-FCB4-4ADB-BB07-D626FF841FF4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2620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57CD-06F4-408B-B236-21E1D70C29D3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8650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7657-C109-4611-A6DF-B2C782FAD3F6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98651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8F49-C497-4705-B996-BEF2A83244DA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46340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94DA-5E01-4301-8662-8C5FF9214CF5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8524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CD65-BE9E-46B5-8CB8-330806E6439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346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B7B5-D8E2-432F-ACD8-1E2F2017763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6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1F1B-FCB4-4ADB-BB07-D626FF841FF4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6171-5E44-4EB9-B190-2B38EB4A2BA7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9860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D715-D8FA-4FE1-A734-C24416896D33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2128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5E16-50CE-4DB4-B8F6-3A9161D381C2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802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57CD-06F4-408B-B236-21E1D70C29D3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7657-C109-4611-A6DF-B2C782FAD3F6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8F49-C497-4705-B996-BEF2A83244DA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94DA-5E01-4301-8662-8C5FF9214CF5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CD65-BE9E-46B5-8CB8-330806E6439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B7B5-D8E2-432F-ACD8-1E2F2017763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6171-5E44-4EB9-B190-2B38EB4A2BA7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8297-AB5E-4C96-B84B-374C2C5D889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8297-AB5E-4C96-B84B-374C2C5D8898}" type="datetime1">
              <a:rPr lang="en-US" smtClean="0"/>
              <a:pPr/>
              <a:t>10/29/2025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614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B2003A91-A9D1-42D7-BE28-929F773398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5536" y="476672"/>
            <a:ext cx="239841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61.29 million</a:t>
            </a:r>
          </a:p>
        </p:txBody>
      </p:sp>
    </p:spTree>
    <p:extLst>
      <p:ext uri="{BB962C8B-B14F-4D97-AF65-F5344CB8AC3E}">
        <p14:creationId xmlns:p14="http://schemas.microsoft.com/office/powerpoint/2010/main" val="860626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KRT modality by sector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414147"/>
              </p:ext>
            </p:extLst>
          </p:nvPr>
        </p:nvGraphicFramePr>
        <p:xfrm>
          <a:off x="1446919" y="4437112"/>
          <a:ext cx="6120680" cy="2161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653">
                <a:tc rowSpan="2">
                  <a:txBody>
                    <a:bodyPr/>
                    <a:lstStyle/>
                    <a:p>
                      <a:pPr algn="l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r>
                        <a:rPr lang="en-ZA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odality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 sector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Private sector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443">
                <a:tc vMerge="1">
                  <a:txBody>
                    <a:bodyPr/>
                    <a:lstStyle/>
                    <a:p>
                      <a:pPr algn="l"/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44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Haemodialysis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5 559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84.6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Peritoneal dialysis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536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23.2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298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ZA" b="1" dirty="0"/>
                        <a:t>Transplant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939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40.7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7</a:t>
                      </a:r>
                      <a:r>
                        <a:rPr lang="en-ZA" b="1" dirty="0"/>
                        <a:t>16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10.9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916832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</a:t>
            </a: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26740" y="1916832"/>
            <a:ext cx="85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Private</a:t>
            </a: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79C9E9E-30AA-69D6-4106-16F87AED47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9288465"/>
              </p:ext>
            </p:extLst>
          </p:nvPr>
        </p:nvGraphicFramePr>
        <p:xfrm>
          <a:off x="3888432" y="1425333"/>
          <a:ext cx="4572000" cy="303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10798BC-992D-362D-3350-2A14ED3B14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91256"/>
              </p:ext>
            </p:extLst>
          </p:nvPr>
        </p:nvGraphicFramePr>
        <p:xfrm>
          <a:off x="716569" y="15713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112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632848" cy="1143000"/>
          </a:xfrm>
          <a:noFill/>
        </p:spPr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KRT patient numbers and prevalence by ethnicity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35321248"/>
              </p:ext>
            </p:extLst>
          </p:nvPr>
        </p:nvGraphicFramePr>
        <p:xfrm>
          <a:off x="5076056" y="3573016"/>
          <a:ext cx="360040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1EEF19C-E2CE-4BEA-8047-9CD69875B30F}"/>
              </a:ext>
            </a:extLst>
          </p:cNvPr>
          <p:cNvSpPr txBox="1"/>
          <p:nvPr/>
        </p:nvSpPr>
        <p:spPr>
          <a:xfrm>
            <a:off x="5580112" y="6284059"/>
            <a:ext cx="3224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Prevalence per million population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53B922B-B9BC-2B45-845A-0A7A708F6F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1937597"/>
              </p:ext>
            </p:extLst>
          </p:nvPr>
        </p:nvGraphicFramePr>
        <p:xfrm>
          <a:off x="54451" y="1547664"/>
          <a:ext cx="489654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72450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064896" cy="1143000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Most commonly reported causes of kidney failure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573821"/>
              </p:ext>
            </p:extLst>
          </p:nvPr>
        </p:nvGraphicFramePr>
        <p:xfrm>
          <a:off x="971600" y="2420888"/>
          <a:ext cx="7211144" cy="26601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60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0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total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Hypertensive kidney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794958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 unknown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Diabetic nephropathy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12.6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Glomerular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Cystic kidney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Obstruction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reflux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20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07504" y="344730"/>
            <a:ext cx="8928992" cy="93610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Population data by ethnic group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016274"/>
              </p:ext>
            </p:extLst>
          </p:nvPr>
        </p:nvGraphicFramePr>
        <p:xfrm>
          <a:off x="1188779" y="2276872"/>
          <a:ext cx="6766441" cy="26642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3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356">
                <a:tc>
                  <a:txBody>
                    <a:bodyPr/>
                    <a:lstStyle/>
                    <a:p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 group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Million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49. 70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81.1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Coloured (mixed ancestry)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b="1" dirty="0"/>
                        <a:t>Indian/Asian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b="1" dirty="0"/>
                        <a:t>White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900050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r>
                        <a:rPr lang="en-ZA" b="1" dirty="0"/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61.29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063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Population data by province</a:t>
            </a:r>
            <a:endParaRPr lang="en-ZA" sz="36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853595"/>
              </p:ext>
            </p:extLst>
          </p:nvPr>
        </p:nvGraphicFramePr>
        <p:xfrm>
          <a:off x="2170076" y="1665151"/>
          <a:ext cx="4824536" cy="457216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0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1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Free State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Gauteng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KwaZulu-Natal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Limpopo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Mpumalanga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North</a:t>
                      </a:r>
                      <a:r>
                        <a:rPr lang="en-ZA" b="1" baseline="0" dirty="0"/>
                        <a:t> </a:t>
                      </a:r>
                      <a:r>
                        <a:rPr lang="en-ZA" b="1" dirty="0"/>
                        <a:t>West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Northern Cape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Western Cape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b="1" dirty="0"/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61.29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39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27584" y="1430778"/>
            <a:ext cx="7488832" cy="702078"/>
          </a:xfrm>
          <a:noFill/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Number of treatment centres by province and sector</a:t>
            </a:r>
            <a:endParaRPr lang="en-ZA" sz="32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946785"/>
              </p:ext>
            </p:extLst>
          </p:nvPr>
        </p:nvGraphicFramePr>
        <p:xfrm>
          <a:off x="1313638" y="3284984"/>
          <a:ext cx="6516724" cy="1125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08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6529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7144" marR="7144" marT="7144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2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Public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2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Private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253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2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Total</a:t>
                      </a: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284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752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94845950"/>
              </p:ext>
            </p:extLst>
          </p:nvPr>
        </p:nvGraphicFramePr>
        <p:xfrm>
          <a:off x="1547664" y="1844824"/>
          <a:ext cx="468052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136904" cy="1143000"/>
          </a:xfrm>
        </p:spPr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Prevalence (</a:t>
            </a:r>
            <a:r>
              <a:rPr lang="en-ZA" sz="4000" b="1" dirty="0" err="1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pmp</a:t>
            </a:r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and numbers of patients on KRT by province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873964"/>
              </p:ext>
            </p:extLst>
          </p:nvPr>
        </p:nvGraphicFramePr>
        <p:xfrm>
          <a:off x="827584" y="5551926"/>
          <a:ext cx="7488833" cy="612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080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Province 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Patients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2 605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1 692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1 967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8 881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502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770999"/>
              </p:ext>
            </p:extLst>
          </p:nvPr>
        </p:nvGraphicFramePr>
        <p:xfrm>
          <a:off x="1763688" y="2492896"/>
          <a:ext cx="5884884" cy="16626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60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Private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 in millions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52.17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*9.13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on treatment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2 308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6 573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b="1" dirty="0"/>
                        <a:t>Treatment rate (pmp)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720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KRT prevalence (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pmp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by healthcare sector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5182653"/>
            <a:ext cx="5096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*Data supplied by the Council for Medical Schemes</a:t>
            </a:r>
          </a:p>
        </p:txBody>
      </p:sp>
    </p:spTree>
    <p:extLst>
      <p:ext uri="{BB962C8B-B14F-4D97-AF65-F5344CB8AC3E}">
        <p14:creationId xmlns:p14="http://schemas.microsoft.com/office/powerpoint/2010/main" val="3402501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  <a:noFill/>
        </p:spPr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Numbers of patients</a:t>
            </a:r>
            <a:b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by province and sector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12963"/>
              </p:ext>
            </p:extLst>
          </p:nvPr>
        </p:nvGraphicFramePr>
        <p:xfrm>
          <a:off x="609073" y="3068960"/>
          <a:ext cx="7946542" cy="2232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94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58165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Public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264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288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424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2 308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Private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327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2 181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1 461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304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216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114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1 046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6 573</a:t>
                      </a:r>
                      <a:endParaRPr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Total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2 605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1 692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1 967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8 881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010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37952085"/>
              </p:ext>
            </p:extLst>
          </p:nvPr>
        </p:nvGraphicFramePr>
        <p:xfrm>
          <a:off x="1007604" y="1844824"/>
          <a:ext cx="7128792" cy="462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  <a:noFill/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KRT prevalence (</a:t>
            </a:r>
            <a:r>
              <a:rPr lang="en-ZA" sz="4000" b="1" dirty="0" err="1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pmp</a:t>
            </a:r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b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by province and sector</a:t>
            </a:r>
          </a:p>
        </p:txBody>
      </p:sp>
    </p:spTree>
    <p:extLst>
      <p:ext uri="{BB962C8B-B14F-4D97-AF65-F5344CB8AC3E}">
        <p14:creationId xmlns:p14="http://schemas.microsoft.com/office/powerpoint/2010/main" val="2362888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Distribution of patients by treatment modality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445054"/>
              </p:ext>
            </p:extLst>
          </p:nvPr>
        </p:nvGraphicFramePr>
        <p:xfrm>
          <a:off x="4067944" y="4554735"/>
          <a:ext cx="4226790" cy="17281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443">
                <a:tc>
                  <a:txBody>
                    <a:bodyPr/>
                    <a:lstStyle/>
                    <a:p>
                      <a:pPr algn="l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Modality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44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Haemodialysis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6 262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Peritoneal dialysis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817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9.2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ZA" b="1" dirty="0"/>
                        <a:t>Transplant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1 802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20.3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049522544"/>
              </p:ext>
            </p:extLst>
          </p:nvPr>
        </p:nvGraphicFramePr>
        <p:xfrm>
          <a:off x="184684" y="1547664"/>
          <a:ext cx="4392488" cy="301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874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27370</TotalTime>
  <Words>562</Words>
  <Application>Microsoft Office PowerPoint</Application>
  <PresentationFormat>On-screen Show (4:3)</PresentationFormat>
  <Paragraphs>280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Office Theme</vt:lpstr>
      <vt:lpstr>10_Office Theme</vt:lpstr>
      <vt:lpstr>PowerPoint Presentation</vt:lpstr>
      <vt:lpstr>Population data by ethnic group</vt:lpstr>
      <vt:lpstr>Population data by province</vt:lpstr>
      <vt:lpstr>Number of treatment centres by province and sector</vt:lpstr>
      <vt:lpstr>Prevalence (pmp) and numbers of patients on KRT by province</vt:lpstr>
      <vt:lpstr>KRT prevalence (pmp) by healthcare sector</vt:lpstr>
      <vt:lpstr>Numbers of patients by province and sector</vt:lpstr>
      <vt:lpstr>KRT prevalence (pmp) by province and sector</vt:lpstr>
      <vt:lpstr>Distribution of patients by treatment modality</vt:lpstr>
      <vt:lpstr>KRT modality by sector</vt:lpstr>
      <vt:lpstr>KRT patient numbers and prevalence by ethnicity</vt:lpstr>
      <vt:lpstr>Most commonly reported causes of kidney failure</vt:lpstr>
    </vt:vector>
  </TitlesOfParts>
  <Company>Stellenbosch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 among five African institutions and Harvard School of Public Health</dc:title>
  <dc:creator>EC Laurence</dc:creator>
  <cp:lastModifiedBy>Davids, Razeen Davids [mrd@sun.ac.za]</cp:lastModifiedBy>
  <cp:revision>1738</cp:revision>
  <cp:lastPrinted>2014-04-08T07:53:07Z</cp:lastPrinted>
  <dcterms:created xsi:type="dcterms:W3CDTF">2010-11-02T07:41:09Z</dcterms:created>
  <dcterms:modified xsi:type="dcterms:W3CDTF">2025-10-29T05:35:55Z</dcterms:modified>
</cp:coreProperties>
</file>